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6" r:id="rId2"/>
    <p:sldId id="310" r:id="rId3"/>
    <p:sldId id="397" r:id="rId4"/>
    <p:sldId id="398" r:id="rId5"/>
    <p:sldId id="399" r:id="rId6"/>
    <p:sldId id="400" r:id="rId7"/>
  </p:sldIdLst>
  <p:sldSz cx="9144000" cy="6858000" type="screen4x3"/>
  <p:notesSz cx="685800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FFF66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950" autoAdjust="0"/>
  </p:normalViewPr>
  <p:slideViewPr>
    <p:cSldViewPr>
      <p:cViewPr varScale="1">
        <p:scale>
          <a:sx n="75" d="100"/>
          <a:sy n="75" d="100"/>
        </p:scale>
        <p:origin x="1501" y="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DC6580C-B0EF-4164-B092-E1AD0C7FEAE1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332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9700C-2E72-4457-A40E-E0F209DC13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24B41E4-8B1D-4130-85FF-59B865B65EDF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3250"/>
            <a:ext cx="5486400" cy="4179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32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332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A24407-4540-4A22-B896-15BE989779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6A4EA2-CB12-43C2-B3E0-EA0C95AE3DB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62D064-8763-4473-BCDE-7D32B52847E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:\Documents and Settings\admin\Desktop\charlote\masco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" b="76"/>
          <a:stretch>
            <a:fillRect/>
          </a:stretch>
        </p:blipFill>
        <p:spPr bwMode="auto">
          <a:xfrm>
            <a:off x="64770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5"/>
          <p:cNvSpPr txBox="1">
            <a:spLocks noChangeArrowheads="1"/>
          </p:cNvSpPr>
          <p:nvPr userDrawn="1"/>
        </p:nvSpPr>
        <p:spPr bwMode="auto">
          <a:xfrm>
            <a:off x="76200" y="2895600"/>
            <a:ext cx="8610600" cy="1631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2800" b="1" dirty="0" smtClean="0">
                <a:solidFill>
                  <a:srgbClr val="C00000"/>
                </a:solidFill>
              </a:rPr>
              <a:t>Background information needed to update the</a:t>
            </a:r>
            <a:r>
              <a:rPr lang="en-GB" altLang="en-US" sz="3200" b="1" dirty="0" smtClean="0">
                <a:solidFill>
                  <a:srgbClr val="C00000"/>
                </a:solidFill>
              </a:rPr>
              <a:t/>
            </a:r>
            <a:br>
              <a:rPr lang="en-GB" altLang="en-US" sz="3200" b="1" dirty="0" smtClean="0">
                <a:solidFill>
                  <a:srgbClr val="C00000"/>
                </a:solidFill>
              </a:rPr>
            </a:br>
            <a:r>
              <a:rPr lang="en-GB" altLang="en-US" sz="4000" b="1" dirty="0" smtClean="0">
                <a:solidFill>
                  <a:schemeClr val="tx2"/>
                </a:solidFill>
              </a:rPr>
              <a:t>Generic </a:t>
            </a:r>
            <a:r>
              <a:rPr lang="en-GB" altLang="en-US" sz="4000" b="1" dirty="0" err="1" smtClean="0">
                <a:solidFill>
                  <a:schemeClr val="tx2"/>
                </a:solidFill>
              </a:rPr>
              <a:t>BoQ</a:t>
            </a:r>
            <a:endParaRPr lang="en-GB" altLang="en-US" sz="4000" b="1" dirty="0" smtClean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GB" altLang="en-US" sz="3200" b="1" dirty="0" smtClean="0">
                <a:solidFill>
                  <a:srgbClr val="C00000"/>
                </a:solidFill>
              </a:rPr>
              <a:t>for a DTF</a:t>
            </a:r>
            <a:endParaRPr lang="en-GB" alt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11271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1875-8046-4B65-A0DF-0885825F0A5D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C12D3-C548-4C7E-952F-69378DDED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3971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3316C-7F32-4EEE-AF5F-9FE1068FEE54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A471-2EF9-4704-8609-656A05B89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4610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0D67F2-BE40-4C02-A108-476087CFB8B5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44BF35D-AB9A-4B4E-B1A1-B524DEEF62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001000" cy="1600200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solidFill>
                  <a:schemeClr val="tx2"/>
                </a:solidFill>
                <a:cs typeface="Calibri" panose="020F0502020204030204" pitchFamily="34" charset="0"/>
              </a:rPr>
              <a:t>Upscaling Basic Sanitation for the Urban Poor </a:t>
            </a:r>
            <a:br>
              <a:rPr lang="en-US" altLang="en-US" sz="3200" b="1" smtClean="0">
                <a:solidFill>
                  <a:schemeClr val="tx2"/>
                </a:solidFill>
                <a:cs typeface="Calibri" panose="020F0502020204030204" pitchFamily="34" charset="0"/>
              </a:rPr>
            </a:br>
            <a:r>
              <a:rPr lang="en-US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(UBSUP)</a:t>
            </a:r>
            <a:r>
              <a:rPr lang="en-US" altLang="en-US" sz="3600" b="1" smtClean="0">
                <a:solidFill>
                  <a:srgbClr val="0070C0"/>
                </a:solidFill>
                <a:cs typeface="Calibri" panose="020F0502020204030204" pitchFamily="34" charset="0"/>
              </a:rPr>
              <a:t/>
            </a:r>
            <a:br>
              <a:rPr lang="en-US" altLang="en-US" sz="3600" b="1" smtClean="0">
                <a:solidFill>
                  <a:srgbClr val="0070C0"/>
                </a:solidFill>
                <a:cs typeface="Calibri" panose="020F0502020204030204" pitchFamily="34" charset="0"/>
              </a:rPr>
            </a:br>
            <a:endParaRPr lang="en-US" altLang="en-US" sz="3600" b="1" smtClean="0"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A5D40B-B756-42DC-9803-3AE9C4FDCDF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5125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" b="76"/>
          <a:stretch>
            <a:fillRect/>
          </a:stretch>
        </p:blipFill>
        <p:spPr bwMode="auto">
          <a:xfrm>
            <a:off x="64770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304800" y="95250"/>
            <a:ext cx="8229600" cy="762000"/>
          </a:xfrm>
        </p:spPr>
        <p:txBody>
          <a:bodyPr/>
          <a:lstStyle/>
          <a:p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BoQ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717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D82E94-704C-449B-9631-251653D6C43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7173" name="Textfeld 22"/>
          <p:cNvSpPr txBox="1">
            <a:spLocks noChangeArrowheads="1"/>
          </p:cNvSpPr>
          <p:nvPr/>
        </p:nvSpPr>
        <p:spPr bwMode="auto">
          <a:xfrm>
            <a:off x="381000" y="657225"/>
            <a:ext cx="807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tx2"/>
                </a:solidFill>
                <a:latin typeface="Arial" panose="020B0604020202020204" pitchFamily="34" charset="0"/>
              </a:rPr>
              <a:t>In this session you learn: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501775"/>
            <a:ext cx="45720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Aft>
                <a:spcPts val="1800"/>
              </a:spcAft>
              <a:defRPr/>
            </a:pPr>
            <a:r>
              <a:rPr lang="en-GB" altLang="en-US" b="1" u="sng" dirty="0">
                <a:solidFill>
                  <a:srgbClr val="C00000"/>
                </a:solidFill>
              </a:rPr>
              <a:t>General structure of the </a:t>
            </a:r>
            <a:r>
              <a:rPr lang="en-GB" altLang="en-US" b="1" u="sng" dirty="0" err="1">
                <a:solidFill>
                  <a:srgbClr val="C00000"/>
                </a:solidFill>
              </a:rPr>
              <a:t>BoQ</a:t>
            </a:r>
            <a:endParaRPr lang="en-GB" altLang="en-US" b="1" u="sng" dirty="0">
              <a:solidFill>
                <a:srgbClr val="C00000"/>
              </a:solidFill>
            </a:endParaRPr>
          </a:p>
          <a:p>
            <a:pPr marL="285750" indent="-285750" eaLnBrk="1" hangingPunct="1">
              <a:spcAft>
                <a:spcPts val="18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dirty="0">
                <a:solidFill>
                  <a:srgbClr val="C00000"/>
                </a:solidFill>
              </a:rPr>
              <a:t>Bills</a:t>
            </a:r>
          </a:p>
          <a:p>
            <a:pPr marL="285750" indent="-285750" eaLnBrk="1" hangingPunct="1">
              <a:spcAft>
                <a:spcPts val="18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dirty="0">
                <a:solidFill>
                  <a:srgbClr val="C00000"/>
                </a:solidFill>
              </a:rPr>
              <a:t>Construction elements/steps</a:t>
            </a:r>
            <a:endParaRPr lang="en-GB" altLang="en-US" b="1" dirty="0">
              <a:solidFill>
                <a:srgbClr val="C00000"/>
              </a:solidFill>
            </a:endParaRPr>
          </a:p>
          <a:p>
            <a:pPr eaLnBrk="1" hangingPunct="1">
              <a:spcAft>
                <a:spcPts val="1800"/>
              </a:spcAft>
              <a:defRPr/>
            </a:pPr>
            <a:r>
              <a:rPr lang="en-GB" altLang="en-US" b="1" u="sng" dirty="0">
                <a:solidFill>
                  <a:srgbClr val="C00000"/>
                </a:solidFill>
              </a:rPr>
              <a:t>How to fill the </a:t>
            </a:r>
            <a:r>
              <a:rPr lang="en-GB" altLang="en-US" b="1" u="sng" dirty="0" err="1">
                <a:solidFill>
                  <a:srgbClr val="C00000"/>
                </a:solidFill>
              </a:rPr>
              <a:t>BoQ</a:t>
            </a:r>
            <a:endParaRPr lang="en-GB" altLang="en-US" b="1" dirty="0">
              <a:solidFill>
                <a:srgbClr val="C00000"/>
              </a:solidFill>
            </a:endParaRPr>
          </a:p>
          <a:p>
            <a:pPr eaLnBrk="1" hangingPunct="1">
              <a:spcAft>
                <a:spcPts val="1800"/>
              </a:spcAft>
              <a:defRPr/>
            </a:pPr>
            <a:r>
              <a:rPr lang="en-GB" altLang="en-US" b="1" u="sng" dirty="0">
                <a:solidFill>
                  <a:srgbClr val="C00000"/>
                </a:solidFill>
              </a:rPr>
              <a:t>How to update the generic </a:t>
            </a:r>
            <a:r>
              <a:rPr lang="en-GB" altLang="en-US" b="1" u="sng" dirty="0" err="1">
                <a:solidFill>
                  <a:srgbClr val="C00000"/>
                </a:solidFill>
              </a:rPr>
              <a:t>BoQ</a:t>
            </a:r>
            <a:r>
              <a:rPr lang="en-GB" altLang="en-US" b="1" u="sng" dirty="0">
                <a:solidFill>
                  <a:srgbClr val="C00000"/>
                </a:solidFill>
              </a:rPr>
              <a:t>?</a:t>
            </a:r>
          </a:p>
          <a:p>
            <a:pPr marL="285750" indent="-285750" eaLnBrk="1" hangingPunct="1">
              <a:spcAft>
                <a:spcPts val="18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dirty="0">
                <a:solidFill>
                  <a:srgbClr val="C00000"/>
                </a:solidFill>
              </a:rPr>
              <a:t>Fixed quantities</a:t>
            </a:r>
          </a:p>
          <a:p>
            <a:pPr marL="285750" indent="-285750" eaLnBrk="1" hangingPunct="1">
              <a:spcAft>
                <a:spcPts val="18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dirty="0">
                <a:solidFill>
                  <a:srgbClr val="C00000"/>
                </a:solidFill>
              </a:rPr>
              <a:t>Variable quantities</a:t>
            </a:r>
            <a:endParaRPr lang="en-GB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ZA" altLang="en-US" smtClean="0"/>
              <a:t>Bills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3357E75-5F97-4443-BD56-B8EF2F2BDA89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35FB73-8D04-4E44-908E-E78F7ED0F49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76400"/>
          <a:ext cx="4699000" cy="3602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403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</a:t>
                      </a:r>
                      <a:endParaRPr lang="en-ZA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DESCRIPTION</a:t>
                      </a:r>
                      <a:endParaRPr lang="en-ZA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RECEIVING BAY AND BALANCING TANKS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SETTLER FOR PHASE SEPARATION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ANAEROBIC BAFFLED REACTOR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VERTICAL FLOW CONSTRUCTED WETLAND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SLUDGE DRYING REED BED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COMPOSTING FACILITY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OPERATORS STORE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Bill No 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>
                          <a:effectLst/>
                        </a:rPr>
                        <a:t>AUXILIARY WORKS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953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200" u="none" strike="noStrike">
                          <a:effectLst/>
                        </a:rPr>
                        <a:t> </a:t>
                      </a:r>
                      <a:endParaRPr lang="en-ZA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200" u="none" strike="noStrike" dirty="0">
                          <a:effectLst/>
                        </a:rPr>
                        <a:t> 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96DC363-CA4D-4C94-A47F-FFCABA7F5C1A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B905D6-662B-4273-817F-9F28A7743631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4400"/>
              <a:t>Construction steps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600200"/>
          <a:ext cx="3314700" cy="3371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ITEM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ITEM DESCRIPTION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DEMOLITION &amp; SITE CLEARANCE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2.00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EARTHWORKS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sng" strike="noStrike">
                          <a:effectLst/>
                        </a:rPr>
                        <a:t> </a:t>
                      </a:r>
                      <a:endParaRPr lang="en-ZA" sz="10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3.00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SUBSTRUCTURE: CONCRETE / REINFORCEMENT/ FOMWORKS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4.00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WALLING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5.00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SUPERSTRUCTURE: CONCRETE / REINFORCEMENT/ FOMWORKS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6.00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PIPEWORK - PIPES and FITTINGS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7.00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METAL WORKS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8.00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 dirty="0">
                          <a:effectLst/>
                        </a:rPr>
                        <a:t>FILTER MEDIA &amp; PLANTS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1600200"/>
          <a:ext cx="3314700" cy="3838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9.00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ROOFING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10.00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PAINTING AND DECORATION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11.00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ELECTRICAL CONNEXION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12.00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WATER SUPPLY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13.00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CHAMBERS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14.00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FENCING &amp; GATE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15.00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ROADS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16.00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TESTING OF SYSTEM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17.00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SITE DRAINAGE WORKS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18.00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PROTECTIVE WORKS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000" u="none" strike="noStrike">
                          <a:effectLst/>
                        </a:rPr>
                        <a:t>19.00</a:t>
                      </a:r>
                      <a:endParaRPr lang="en-ZA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000" u="none" strike="noStrike" dirty="0">
                          <a:effectLst/>
                        </a:rPr>
                        <a:t>SIGN POST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96DC363-CA4D-4C94-A47F-FFCABA7F5C1A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362A7A-9CEB-488F-91C9-E299CDE128DD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381000" y="171450"/>
            <a:ext cx="82296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4400"/>
              <a:t>How to fill a BoQ ?</a:t>
            </a:r>
          </a:p>
        </p:txBody>
      </p:sp>
      <p:pic>
        <p:nvPicPr>
          <p:cNvPr id="1126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2051050"/>
            <a:ext cx="64801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1125538"/>
            <a:ext cx="648017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96DC363-CA4D-4C94-A47F-FFCABA7F5C1A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C531FA9-9B20-442F-A0B7-6324FA62923D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229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7696200" cy="406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381000" y="171450"/>
            <a:ext cx="82296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4400"/>
              <a:t>fixed vs variable quantities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9015</TotalTime>
  <Words>194</Words>
  <Application>Microsoft Office PowerPoint</Application>
  <PresentationFormat>On-screen Show (4:3)</PresentationFormat>
  <Paragraphs>139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Upscaling Basic Sanitation for the Urban Poor  (UBSUP) </vt:lpstr>
      <vt:lpstr>BoQ</vt:lpstr>
      <vt:lpstr>Bills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571</cp:revision>
  <cp:lastPrinted>2012-07-20T13:18:10Z</cp:lastPrinted>
  <dcterms:created xsi:type="dcterms:W3CDTF">2011-07-26T11:49:09Z</dcterms:created>
  <dcterms:modified xsi:type="dcterms:W3CDTF">2017-08-19T01:06:46Z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0008007c080000000000010271a00207f4000400038000</vt:lpwstr>
  </property>
</Properties>
</file>